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7" r:id="rId6"/>
    <p:sldId id="268" r:id="rId7"/>
    <p:sldId id="260" r:id="rId8"/>
    <p:sldId id="262" r:id="rId9"/>
    <p:sldId id="263" r:id="rId10"/>
    <p:sldId id="269" r:id="rId11"/>
    <p:sldId id="270" r:id="rId12"/>
    <p:sldId id="264" r:id="rId13"/>
    <p:sldId id="266" r:id="rId14"/>
    <p:sldId id="27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0000"/>
    <a:srgbClr val="99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722" autoAdjust="0"/>
  </p:normalViewPr>
  <p:slideViewPr>
    <p:cSldViewPr>
      <p:cViewPr varScale="1">
        <p:scale>
          <a:sx n="105" d="100"/>
          <a:sy n="105" d="100"/>
        </p:scale>
        <p:origin x="-179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196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6EF98E8C-D3DC-4CF0-B7C6-B6697768F04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71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FF6AA3C9-F356-487D-A956-4F0D1F326E7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883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4883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883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883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883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883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884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884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884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884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884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884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884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884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884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884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885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885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885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885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885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885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885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885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885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885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886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886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886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886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886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886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886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886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886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886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887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4887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4887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87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4887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48875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48876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48877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48878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B1C69D5-3D8A-4A21-A088-9E95D993A8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6B9A5C-89BB-436F-90A0-A95D06489A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417D6-1121-4758-8F48-AED7A17B76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88049-995B-4FEA-AE81-9E6ADA8550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B1636-4408-4C3D-B809-F59B7D1F1B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F0D64-8D3E-4621-B8AF-2CEC56173A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F2B74-99E9-4E21-9C55-821DAD98D85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EAC34-DCEA-4369-9B39-47BCCD256B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106DB-CC56-48CC-B382-63FC1E22D2A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871FF-BFCF-44EB-A7F3-3311B0FA72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888F7-01E7-48B0-B411-6287F4D44D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7810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4781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781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781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7814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781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816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7817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781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7819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782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7821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782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7823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782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782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782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7827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782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7829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783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783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83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7833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783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783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7836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783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7838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783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784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784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784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784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784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784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784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47847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4784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84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47850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4785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47852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47853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4785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60F1E76-5399-4425-A2CA-B5A3D4681311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6.jpeg"/><Relationship Id="rId7" Type="http://schemas.openxmlformats.org/officeDocument/2006/relationships/image" Target="http://im0-tub.yandex.net/i?id=30519790&amp;tov=0" TargetMode="External"/><Relationship Id="rId2" Type="http://schemas.openxmlformats.org/officeDocument/2006/relationships/hyperlink" Target="http://nova.rambler.ru/pic_cache?url=http://www.NeKuri2.Narod.Ru/present/present113.html&amp;bi=http://www.NeKuri2.Narod.Ru/images/present/present113.jpg&amp;i=http://media5.picsearch.com/is?Wgnc1NamX9CD_tm8Xa2ZudKorkH7MDz6O3ratZcQ73M&amp;w=128&amp;h=128&amp;f=27&amp;q=&#1082;&#1091;&#1088;&#1077;&#1085;&#1080;&#1077;%20&#1074;&#1088;&#1077;&#1076;&#1080;&#1090;&amp;p=2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hyperlink" Target="http://images.yandex.ru/yandsearch?p=155&amp;ed=1&amp;text=%D0%BF%D0%BE%D1%81%D0%BB%D0%B5%D0%B4%D1%81%D1%82%D0%B2%D0%B8%D1%8F%20%D0%BA%D1%83%D1%80%D0%B5%D0%BD%D0%B8%D1%8F&amp;spsite=www.tantal66.ru&amp;img_url=stomatolog.md.mastertest.ru%2Fpics%2Farticle%2Fbody_467_9.jpg&amp;rpt=simage" TargetMode="External"/><Relationship Id="rId4" Type="http://schemas.openxmlformats.org/officeDocument/2006/relationships/image" Target="http://media5.picsearch.com/is?Wgnc1NamX9CD_tm8Xa2ZudKorkH7MDz6O3ratZcQ73M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WordArt 9"/>
          <p:cNvSpPr>
            <a:spLocks noChangeArrowheads="1" noChangeShapeType="1" noTextEdit="1"/>
          </p:cNvSpPr>
          <p:nvPr/>
        </p:nvSpPr>
        <p:spPr bwMode="auto">
          <a:xfrm>
            <a:off x="290513" y="692150"/>
            <a:ext cx="8562975" cy="5616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вредные привычки</a:t>
            </a:r>
          </a:p>
          <a:p>
            <a:pPr algn="ctr"/>
            <a:r>
              <a:rPr lang="ru-RU" sz="4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 и их </a:t>
            </a:r>
          </a:p>
          <a:p>
            <a:pPr algn="ctr"/>
            <a:r>
              <a:rPr lang="ru-RU" sz="4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последствия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3957" name="Picture 5" descr="user pos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825" y="2565400"/>
            <a:ext cx="3924300" cy="383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3958" name="Picture 6" descr="user posted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476250"/>
            <a:ext cx="3887788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3960" name="Text Box 8"/>
          <p:cNvSpPr txBox="1">
            <a:spLocks noChangeArrowheads="1"/>
          </p:cNvSpPr>
          <p:nvPr/>
        </p:nvSpPr>
        <p:spPr bwMode="auto">
          <a:xfrm>
            <a:off x="684213" y="4724400"/>
            <a:ext cx="3254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Лёгкие некурящего человека</a:t>
            </a:r>
          </a:p>
        </p:txBody>
      </p:sp>
      <p:sp>
        <p:nvSpPr>
          <p:cNvPr id="253961" name="Text Box 9"/>
          <p:cNvSpPr txBox="1">
            <a:spLocks noChangeArrowheads="1"/>
          </p:cNvSpPr>
          <p:nvPr/>
        </p:nvSpPr>
        <p:spPr bwMode="auto">
          <a:xfrm>
            <a:off x="5580063" y="1844675"/>
            <a:ext cx="3000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Лёгкие курящего человека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539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39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39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3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3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65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539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539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650"/>
                            </p:stCondLst>
                            <p:childTnLst>
                              <p:par>
                                <p:cTn id="2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39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3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3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60" grpId="0"/>
      <p:bldP spid="25396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04" name="Picture 4" descr="http://media5.picsearch.com/is?Wgnc1NamX9CD_tm8Xa2ZudKorkH7MDz6O3ratZcQ73M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68313" y="333375"/>
            <a:ext cx="273685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05" name="Picture 5" descr="http://im0-tub.yandex.net/i?id=30519790&amp;tov=0">
            <a:hlinkClick r:id="rId5"/>
          </p:cNvPr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5940425" y="333375"/>
            <a:ext cx="2722563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06" name="Picture 6" descr="user posted imag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55875" y="2852738"/>
            <a:ext cx="414020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07" name="Text Box 7"/>
          <p:cNvSpPr txBox="1">
            <a:spLocks noChangeArrowheads="1"/>
          </p:cNvSpPr>
          <p:nvPr/>
        </p:nvSpPr>
        <p:spPr bwMode="auto">
          <a:xfrm>
            <a:off x="395288" y="2924175"/>
            <a:ext cx="18653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Стареет кожа…</a:t>
            </a:r>
          </a:p>
        </p:txBody>
      </p:sp>
      <p:sp>
        <p:nvSpPr>
          <p:cNvPr id="256008" name="Text Box 8"/>
          <p:cNvSpPr txBox="1">
            <a:spLocks noChangeArrowheads="1"/>
          </p:cNvSpPr>
          <p:nvPr/>
        </p:nvSpPr>
        <p:spPr bwMode="auto">
          <a:xfrm>
            <a:off x="6948488" y="2924175"/>
            <a:ext cx="1985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Болезнь языка…</a:t>
            </a:r>
          </a:p>
        </p:txBody>
      </p:sp>
      <p:sp>
        <p:nvSpPr>
          <p:cNvPr id="256009" name="Text Box 9"/>
          <p:cNvSpPr txBox="1">
            <a:spLocks noChangeArrowheads="1"/>
          </p:cNvSpPr>
          <p:nvPr/>
        </p:nvSpPr>
        <p:spPr bwMode="auto">
          <a:xfrm>
            <a:off x="3779838" y="6165850"/>
            <a:ext cx="1993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Болезнь дёсен…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56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6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60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6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1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560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560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100"/>
                            </p:stCondLst>
                            <p:childTnLst>
                              <p:par>
                                <p:cTn id="2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60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6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6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300"/>
                            </p:stCondLst>
                            <p:childTnLst>
                              <p:par>
                                <p:cTn id="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560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560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300"/>
                            </p:stCondLst>
                            <p:childTnLst>
                              <p:par>
                                <p:cTn id="3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560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6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6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7" grpId="0"/>
      <p:bldP spid="256008" grpId="0"/>
      <p:bldP spid="25600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6335712"/>
          </a:xfrm>
        </p:spPr>
        <p:txBody>
          <a:bodyPr/>
          <a:lstStyle/>
          <a:p>
            <a:r>
              <a:rPr lang="ru-RU" b="1"/>
              <a:t>Учитесь говорить «</a:t>
            </a:r>
            <a:r>
              <a:rPr lang="ru-RU" sz="6000" b="1">
                <a:solidFill>
                  <a:srgbClr val="FF0000"/>
                </a:solidFill>
              </a:rPr>
              <a:t>нет</a:t>
            </a:r>
            <a:r>
              <a:rPr lang="ru-RU" b="1"/>
              <a:t>» тем, кто предлагает </a:t>
            </a:r>
            <a:r>
              <a:rPr lang="ru-RU" b="1">
                <a:solidFill>
                  <a:srgbClr val="FF0000"/>
                </a:solidFill>
              </a:rPr>
              <a:t>закурить</a:t>
            </a:r>
            <a:r>
              <a:rPr lang="ru-RU" b="1"/>
              <a:t>, </a:t>
            </a:r>
            <a:br>
              <a:rPr lang="ru-RU" b="1"/>
            </a:br>
            <a:r>
              <a:rPr lang="ru-RU" b="1"/>
              <a:t>кто дает </a:t>
            </a:r>
            <a:r>
              <a:rPr lang="ru-RU" b="1">
                <a:solidFill>
                  <a:srgbClr val="FF0000"/>
                </a:solidFill>
              </a:rPr>
              <a:t>наркотики</a:t>
            </a:r>
            <a:r>
              <a:rPr lang="ru-RU" b="1"/>
              <a:t>... </a:t>
            </a:r>
            <a:br>
              <a:rPr lang="ru-RU" b="1"/>
            </a:br>
            <a:r>
              <a:rPr lang="ru-RU" b="1"/>
              <a:t>В мире от курения </a:t>
            </a:r>
            <a:r>
              <a:rPr lang="ru-RU" b="1">
                <a:solidFill>
                  <a:srgbClr val="FF0000"/>
                </a:solidFill>
              </a:rPr>
              <a:t>ежегодно умирают</a:t>
            </a:r>
            <a:r>
              <a:rPr lang="ru-RU" b="1"/>
              <a:t> </a:t>
            </a:r>
            <a:r>
              <a:rPr lang="ru-RU" b="1">
                <a:solidFill>
                  <a:srgbClr val="FF0000"/>
                </a:solidFill>
              </a:rPr>
              <a:t>2,5—3 млн. человек</a:t>
            </a:r>
            <a:r>
              <a:rPr lang="ru-RU" b="1"/>
              <a:t>, или </a:t>
            </a:r>
            <a:r>
              <a:rPr lang="ru-RU" b="1">
                <a:solidFill>
                  <a:srgbClr val="FF0000"/>
                </a:solidFill>
              </a:rPr>
              <a:t>1 человек каждые 10 сек.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10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21" name="Text Box 5"/>
          <p:cNvSpPr txBox="1">
            <a:spLocks noChangeArrowheads="1"/>
          </p:cNvSpPr>
          <p:nvPr/>
        </p:nvSpPr>
        <p:spPr bwMode="auto">
          <a:xfrm>
            <a:off x="468313" y="981075"/>
            <a:ext cx="76104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ru-RU" sz="4400" b="1"/>
              <a:t> избавиться от привычки </a:t>
            </a:r>
          </a:p>
          <a:p>
            <a:r>
              <a:rPr lang="ru-RU" sz="4400" b="1"/>
              <a:t>курить немедленно;</a:t>
            </a:r>
          </a:p>
        </p:txBody>
      </p:sp>
      <p:sp>
        <p:nvSpPr>
          <p:cNvPr id="214022" name="Text Box 6"/>
          <p:cNvSpPr txBox="1">
            <a:spLocks noChangeArrowheads="1"/>
          </p:cNvSpPr>
          <p:nvPr/>
        </p:nvSpPr>
        <p:spPr bwMode="auto">
          <a:xfrm>
            <a:off x="468313" y="2636838"/>
            <a:ext cx="5389562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ru-RU" sz="4400" b="1"/>
              <a:t> подумаю о </a:t>
            </a:r>
          </a:p>
          <a:p>
            <a:r>
              <a:rPr lang="ru-RU" sz="4400" b="1"/>
              <a:t>занятиях спортом;</a:t>
            </a:r>
          </a:p>
        </p:txBody>
      </p:sp>
      <p:sp>
        <p:nvSpPr>
          <p:cNvPr id="214023" name="Text Box 7"/>
          <p:cNvSpPr txBox="1">
            <a:spLocks noChangeArrowheads="1"/>
          </p:cNvSpPr>
          <p:nvPr/>
        </p:nvSpPr>
        <p:spPr bwMode="auto">
          <a:xfrm>
            <a:off x="452438" y="4292600"/>
            <a:ext cx="8691562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ru-RU" sz="4400" b="1"/>
              <a:t> постараюсь научиться </a:t>
            </a:r>
          </a:p>
          <a:p>
            <a:r>
              <a:rPr lang="ru-RU" sz="4400" b="1"/>
              <a:t>говорить «нет», </a:t>
            </a:r>
          </a:p>
          <a:p>
            <a:r>
              <a:rPr lang="ru-RU" sz="4400" b="1"/>
              <a:t>когда мне предлагают дурное.</a:t>
            </a:r>
          </a:p>
        </p:txBody>
      </p:sp>
      <p:sp>
        <p:nvSpPr>
          <p:cNvPr id="214025" name="Text Box 9"/>
          <p:cNvSpPr txBox="1">
            <a:spLocks noChangeArrowheads="1"/>
          </p:cNvSpPr>
          <p:nvPr/>
        </p:nvSpPr>
        <p:spPr bwMode="auto">
          <a:xfrm>
            <a:off x="2771775" y="188913"/>
            <a:ext cx="34210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5400" b="1">
                <a:solidFill>
                  <a:srgbClr val="FF0000"/>
                </a:solidFill>
              </a:rPr>
              <a:t>Решение: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4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4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4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0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40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300"/>
                            </p:stCondLst>
                            <p:childTnLst>
                              <p:par>
                                <p:cTn id="1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40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600"/>
                            </p:stCondLst>
                            <p:childTnLst>
                              <p:par>
                                <p:cTn id="2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40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4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4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21" grpId="0"/>
      <p:bldP spid="214022" grpId="0"/>
      <p:bldP spid="214023" grpId="0"/>
      <p:bldP spid="2140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20" name="WordArt 4"/>
          <p:cNvSpPr>
            <a:spLocks noChangeArrowheads="1" noChangeShapeType="1" noTextEdit="1"/>
          </p:cNvSpPr>
          <p:nvPr/>
        </p:nvSpPr>
        <p:spPr bwMode="auto">
          <a:xfrm>
            <a:off x="755650" y="260350"/>
            <a:ext cx="8675688" cy="2520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спасибо </a:t>
            </a:r>
          </a:p>
        </p:txBody>
      </p:sp>
      <p:sp>
        <p:nvSpPr>
          <p:cNvPr id="265221" name="WordArt 5"/>
          <p:cNvSpPr>
            <a:spLocks noChangeArrowheads="1" noChangeShapeType="1" noTextEdit="1"/>
          </p:cNvSpPr>
          <p:nvPr/>
        </p:nvSpPr>
        <p:spPr bwMode="auto">
          <a:xfrm>
            <a:off x="684213" y="3068638"/>
            <a:ext cx="8245475" cy="316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65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265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20" grpId="0" animBg="1"/>
      <p:bldP spid="2652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6" name="WordArt 4"/>
          <p:cNvSpPr>
            <a:spLocks noChangeArrowheads="1" noChangeShapeType="1" noTextEdit="1"/>
          </p:cNvSpPr>
          <p:nvPr/>
        </p:nvSpPr>
        <p:spPr bwMode="auto">
          <a:xfrm>
            <a:off x="611188" y="692150"/>
            <a:ext cx="8208962" cy="21605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что такое привычка?</a:t>
            </a:r>
          </a:p>
        </p:txBody>
      </p:sp>
      <p:sp>
        <p:nvSpPr>
          <p:cNvPr id="197640" name="Text Box 8"/>
          <p:cNvSpPr txBox="1">
            <a:spLocks noChangeArrowheads="1"/>
          </p:cNvSpPr>
          <p:nvPr/>
        </p:nvSpPr>
        <p:spPr bwMode="auto">
          <a:xfrm>
            <a:off x="827088" y="3213100"/>
            <a:ext cx="755967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 b="1"/>
              <a:t>Привычка </a:t>
            </a:r>
            <a:r>
              <a:rPr lang="ru-RU" sz="4000"/>
              <a:t>– </a:t>
            </a:r>
            <a:r>
              <a:rPr lang="ru-RU" sz="4000" b="1"/>
              <a:t>это то, </a:t>
            </a:r>
          </a:p>
          <a:p>
            <a:pPr algn="ctr"/>
            <a:r>
              <a:rPr lang="ru-RU" sz="4000" b="1"/>
              <a:t>к чему привыкаешь, </a:t>
            </a:r>
          </a:p>
          <a:p>
            <a:pPr algn="ctr"/>
            <a:r>
              <a:rPr lang="ru-RU" sz="4000" b="1"/>
              <a:t>и без чего потом бывает трудно обойтись</a:t>
            </a:r>
            <a:endParaRPr lang="ru-RU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97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97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97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6" grpId="0" animBg="1"/>
      <p:bldP spid="1976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4" name="Text Box 4"/>
          <p:cNvSpPr txBox="1">
            <a:spLocks noChangeArrowheads="1"/>
          </p:cNvSpPr>
          <p:nvPr/>
        </p:nvSpPr>
        <p:spPr bwMode="auto">
          <a:xfrm>
            <a:off x="1042988" y="188913"/>
            <a:ext cx="7343775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5400" b="1">
                <a:solidFill>
                  <a:srgbClr val="FF0066"/>
                </a:solidFill>
              </a:rPr>
              <a:t>хорошие привычки:</a:t>
            </a:r>
            <a:r>
              <a:rPr lang="ru-RU" sz="3600" b="1"/>
              <a:t> </a:t>
            </a:r>
          </a:p>
          <a:p>
            <a:pPr algn="ctr"/>
            <a:r>
              <a:rPr lang="ru-RU" sz="4000" b="1"/>
              <a:t>занятия спортом, почитание старших, </a:t>
            </a:r>
          </a:p>
          <a:p>
            <a:pPr algn="ctr"/>
            <a:r>
              <a:rPr lang="ru-RU" sz="4000" b="1"/>
              <a:t>чтение книг, </a:t>
            </a:r>
          </a:p>
          <a:p>
            <a:pPr algn="ctr"/>
            <a:r>
              <a:rPr lang="ru-RU" sz="4000" b="1"/>
              <a:t>привычки вовремя ложиться спать, </a:t>
            </a:r>
          </a:p>
          <a:p>
            <a:pPr algn="ctr"/>
            <a:r>
              <a:rPr lang="ru-RU" sz="4000" b="1"/>
              <a:t>быть вежливым, </a:t>
            </a:r>
          </a:p>
          <a:p>
            <a:pPr algn="ctr"/>
            <a:r>
              <a:rPr lang="ru-RU" sz="4000" b="1"/>
              <a:t>не грубить, не обижать слабых и другие хорошие дела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8" name="Text Box 4"/>
          <p:cNvSpPr txBox="1">
            <a:spLocks noChangeArrowheads="1"/>
          </p:cNvSpPr>
          <p:nvPr/>
        </p:nvSpPr>
        <p:spPr bwMode="auto">
          <a:xfrm>
            <a:off x="468313" y="1341438"/>
            <a:ext cx="8280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5400" b="1">
                <a:solidFill>
                  <a:srgbClr val="FF0066"/>
                </a:solidFill>
              </a:rPr>
              <a:t>плохие привычки:</a:t>
            </a:r>
          </a:p>
          <a:p>
            <a:pPr algn="ctr"/>
            <a:r>
              <a:rPr lang="ru-RU" sz="4000" b="1"/>
              <a:t>плевать на пол, </a:t>
            </a:r>
          </a:p>
          <a:p>
            <a:pPr algn="ctr"/>
            <a:r>
              <a:rPr lang="ru-RU" sz="4000" b="1"/>
              <a:t>ковырять в носу, </a:t>
            </a:r>
          </a:p>
          <a:p>
            <a:pPr algn="ctr"/>
            <a:r>
              <a:rPr lang="ru-RU" sz="4000" b="1"/>
              <a:t>грубить учителям и  старшим, курить, лениться </a:t>
            </a:r>
          </a:p>
          <a:p>
            <a:pPr algn="ctr"/>
            <a:r>
              <a:rPr lang="ru-RU" sz="4000" b="1"/>
              <a:t>и делать все не вовремя...</a:t>
            </a:r>
            <a:r>
              <a:rPr lang="ru-RU" sz="4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9" name="WordArt 3"/>
          <p:cNvSpPr>
            <a:spLocks noChangeArrowheads="1" noChangeShapeType="1" noTextEdit="1"/>
          </p:cNvSpPr>
          <p:nvPr/>
        </p:nvSpPr>
        <p:spPr bwMode="auto">
          <a:xfrm>
            <a:off x="290513" y="692150"/>
            <a:ext cx="8562975" cy="5616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вредные привычки</a:t>
            </a:r>
          </a:p>
          <a:p>
            <a:pPr algn="ctr"/>
            <a:r>
              <a:rPr lang="ru-RU" sz="4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 и их </a:t>
            </a:r>
          </a:p>
          <a:p>
            <a:pPr algn="ctr"/>
            <a:r>
              <a:rPr lang="ru-RU" sz="4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последствия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103937"/>
          </a:xfrm>
        </p:spPr>
        <p:txBody>
          <a:bodyPr/>
          <a:lstStyle/>
          <a:p>
            <a:r>
              <a:rPr lang="ru-RU" sz="4800" b="1"/>
              <a:t>Для гипертоников </a:t>
            </a:r>
            <a:br>
              <a:rPr lang="ru-RU" sz="4800" b="1"/>
            </a:br>
            <a:r>
              <a:rPr lang="ru-RU" sz="4800" b="1"/>
              <a:t>курение - враг.</a:t>
            </a:r>
            <a:br>
              <a:rPr lang="ru-RU" sz="4800" b="1"/>
            </a:br>
            <a:r>
              <a:rPr lang="ru-RU" sz="4800" b="1"/>
              <a:t>Хотя они и </a:t>
            </a:r>
            <a:br>
              <a:rPr lang="ru-RU" sz="4800" b="1"/>
            </a:br>
            <a:r>
              <a:rPr lang="ru-RU" sz="4800" b="1"/>
              <a:t>принимают ванны.</a:t>
            </a:r>
            <a:br>
              <a:rPr lang="ru-RU" sz="4800" b="1"/>
            </a:br>
            <a:r>
              <a:rPr lang="ru-RU" sz="4800" b="1"/>
              <a:t>А проку нет: </a:t>
            </a:r>
            <a:br>
              <a:rPr lang="ru-RU" sz="4800" b="1"/>
            </a:br>
            <a:r>
              <a:rPr lang="ru-RU" sz="4800" b="1"/>
              <a:t>курить - притом табак -</a:t>
            </a:r>
            <a:br>
              <a:rPr lang="ru-RU" sz="4800" b="1"/>
            </a:br>
            <a:r>
              <a:rPr lang="ru-RU" sz="4800" b="1"/>
              <a:t>Вредней, чем сыпать </a:t>
            </a:r>
            <a:br>
              <a:rPr lang="ru-RU" sz="4800" b="1"/>
            </a:br>
            <a:r>
              <a:rPr lang="ru-RU" sz="4800" b="1"/>
              <a:t>соль на раны.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2" name="Text Box 4"/>
          <p:cNvSpPr txBox="1">
            <a:spLocks noChangeArrowheads="1"/>
          </p:cNvSpPr>
          <p:nvPr/>
        </p:nvSpPr>
        <p:spPr bwMode="auto">
          <a:xfrm>
            <a:off x="395288" y="185738"/>
            <a:ext cx="80645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/>
              <a:t>             </a:t>
            </a:r>
            <a:r>
              <a:rPr lang="ru-RU" sz="5400" b="1">
                <a:solidFill>
                  <a:srgbClr val="FF0066"/>
                </a:solidFill>
              </a:rPr>
              <a:t>мнение медиков:</a:t>
            </a:r>
            <a:r>
              <a:rPr lang="ru-RU" sz="5400" b="1"/>
              <a:t> </a:t>
            </a:r>
          </a:p>
          <a:p>
            <a:pPr>
              <a:buFontTx/>
              <a:buChar char="-"/>
            </a:pPr>
            <a:r>
              <a:rPr lang="ru-RU" sz="4000" b="1"/>
              <a:t>1 сигарета сокращает жизнь на 15 мин;</a:t>
            </a:r>
          </a:p>
          <a:p>
            <a:pPr>
              <a:buFontTx/>
              <a:buChar char="-"/>
            </a:pPr>
            <a:r>
              <a:rPr lang="ru-RU" sz="4000" b="1"/>
              <a:t>1 пачка сигарет — на 5 ч;</a:t>
            </a:r>
          </a:p>
          <a:p>
            <a:pPr>
              <a:buFontTx/>
              <a:buChar char="-"/>
            </a:pPr>
            <a:r>
              <a:rPr lang="ru-RU" sz="4000" b="1"/>
              <a:t>тот, кто курит 1 год, </a:t>
            </a:r>
          </a:p>
          <a:p>
            <a:r>
              <a:rPr lang="ru-RU" sz="4000" b="1"/>
              <a:t>теряет 3 месяца жизни;</a:t>
            </a:r>
          </a:p>
          <a:p>
            <a:pPr>
              <a:buFontTx/>
              <a:buChar char="-"/>
            </a:pPr>
            <a:r>
              <a:rPr lang="ru-RU" sz="4000" b="1"/>
              <a:t>кто курит 4 года — </a:t>
            </a:r>
          </a:p>
          <a:p>
            <a:r>
              <a:rPr lang="ru-RU" sz="4000" b="1"/>
              <a:t>теряет 1 год жизни;</a:t>
            </a:r>
          </a:p>
          <a:p>
            <a:r>
              <a:rPr lang="ru-RU" sz="4000" b="1"/>
              <a:t>- кто курит 20 лет — 5 лет;</a:t>
            </a:r>
          </a:p>
          <a:p>
            <a:r>
              <a:rPr lang="ru-RU" sz="4000" b="1"/>
              <a:t>- кто курит 40 лет — 10 лет.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82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107112"/>
          </a:xfrm>
        </p:spPr>
        <p:txBody>
          <a:bodyPr/>
          <a:lstStyle/>
          <a:p>
            <a:r>
              <a:rPr lang="ru-RU" sz="4000" b="1">
                <a:solidFill>
                  <a:schemeClr val="tx1"/>
                </a:solidFill>
              </a:rPr>
              <a:t>В состав табачного дыма входит более трех тысяч вредных веществ: никотин, мышьяк, свинец, угарный газ... и многочисленные химические соединения. 25% этих веществ оседает в организме курильщика, 5% остается в окурке, 20% сгорает, 50% попадает в воздух…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8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00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5457825"/>
          </a:xfrm>
        </p:spPr>
        <p:txBody>
          <a:bodyPr/>
          <a:lstStyle/>
          <a:p>
            <a:r>
              <a:rPr lang="ru-RU" sz="3200" b="1">
                <a:solidFill>
                  <a:srgbClr val="FF0066"/>
                </a:solidFill>
              </a:rPr>
              <a:t>Отрицательные последствия курения:</a:t>
            </a:r>
            <a:r>
              <a:rPr lang="ru-RU" sz="2500" b="1"/>
              <a:t> </a:t>
            </a:r>
            <a:br>
              <a:rPr lang="ru-RU" sz="2500" b="1"/>
            </a:br>
            <a:r>
              <a:rPr lang="ru-RU" sz="2500" b="1"/>
              <a:t>неприятный запах изо рта, появление кашля и хрипоты, желтого налета на зубах, ослабление работы легких, одышка, сердцебиение, преждевременные морщины, бледность, ухудшение памяти. Действует и на нервную систему: сначала возбуждается, а затем происходит реакция торможения и у человека притупляется сознание.</a:t>
            </a:r>
            <a:r>
              <a:rPr lang="ru-RU" sz="2500"/>
              <a:t> </a:t>
            </a:r>
            <a:r>
              <a:rPr lang="ru-RU" sz="2500" b="1"/>
              <a:t>У курящих постепенно развиваются легочные заболевания, которые перерастают в хронический бронхит, астму и, наконец, туберкулез и рак легких. У курящих женщин в несколько раз чаще рождаются больные дети. Курящим труднее высиживать на уроках – влечение к сигарете мешает им сосредоточиться…</a:t>
            </a:r>
            <a:endParaRPr lang="ru-RU" sz="25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0" grpId="0"/>
    </p:bldLst>
  </p:timing>
</p:sld>
</file>

<file path=ppt/theme/theme1.xml><?xml version="1.0" encoding="utf-8"?>
<a:theme xmlns:a="http://schemas.openxmlformats.org/drawingml/2006/main" name="Лучи">
  <a:themeElements>
    <a:clrScheme name="Лучи 5">
      <a:dk1>
        <a:srgbClr val="48562C"/>
      </a:dk1>
      <a:lt1>
        <a:srgbClr val="FFFFFF"/>
      </a:lt1>
      <a:dk2>
        <a:srgbClr val="546434"/>
      </a:dk2>
      <a:lt2>
        <a:srgbClr val="FFFFCC"/>
      </a:lt2>
      <a:accent1>
        <a:srgbClr val="7B8A6E"/>
      </a:accent1>
      <a:accent2>
        <a:srgbClr val="527C3A"/>
      </a:accent2>
      <a:accent3>
        <a:srgbClr val="B3B8AE"/>
      </a:accent3>
      <a:accent4>
        <a:srgbClr val="DADADA"/>
      </a:accent4>
      <a:accent5>
        <a:srgbClr val="BFC4BA"/>
      </a:accent5>
      <a:accent6>
        <a:srgbClr val="497034"/>
      </a:accent6>
      <a:hlink>
        <a:srgbClr val="55B55E"/>
      </a:hlink>
      <a:folHlink>
        <a:srgbClr val="85B3B1"/>
      </a:folHlink>
    </a:clrScheme>
    <a:fontScheme name="Луч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283</TotalTime>
  <Words>260</Words>
  <Application>Microsoft Office PowerPoint</Application>
  <PresentationFormat>Экран (4:3)</PresentationFormat>
  <Paragraphs>49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Times New Roman</vt:lpstr>
      <vt:lpstr>Arial</vt:lpstr>
      <vt:lpstr>Wingdings</vt:lpstr>
      <vt:lpstr>Лучи</vt:lpstr>
      <vt:lpstr>Слайд 1</vt:lpstr>
      <vt:lpstr>Слайд 2</vt:lpstr>
      <vt:lpstr>Слайд 3</vt:lpstr>
      <vt:lpstr>Слайд 4</vt:lpstr>
      <vt:lpstr>Слайд 5</vt:lpstr>
      <vt:lpstr>Для гипертоников  курение - враг. Хотя они и  принимают ванны. А проку нет:  курить - притом табак - Вредней, чем сыпать  соль на раны. </vt:lpstr>
      <vt:lpstr>Слайд 7</vt:lpstr>
      <vt:lpstr>В состав табачного дыма входит более трех тысяч вредных веществ: никотин, мышьяк, свинец, угарный газ... и многочисленные химические соединения. 25% этих веществ оседает в организме курильщика, 5% остается в окурке, 20% сгорает, 50% попадает в воздух…</vt:lpstr>
      <vt:lpstr>Отрицательные последствия курения:  неприятный запах изо рта, появление кашля и хрипоты, желтого налета на зубах, ослабление работы легких, одышка, сердцебиение, преждевременные морщины, бледность, ухудшение памяти. Действует и на нервную систему: сначала возбуждается, а затем происходит реакция торможения и у человека притупляется сознание. У курящих постепенно развиваются легочные заболевания, которые перерастают в хронический бронхит, астму и, наконец, туберкулез и рак легких. У курящих женщин в несколько раз чаще рождаются больные дети. Курящим труднее высиживать на уроках – влечение к сигарете мешает им сосредоточиться…</vt:lpstr>
      <vt:lpstr>Слайд 10</vt:lpstr>
      <vt:lpstr>Слайд 11</vt:lpstr>
      <vt:lpstr>Учитесь говорить «нет» тем, кто предлагает закурить,  кто дает наркотики...  В мире от курения ежегодно умирают 2,5—3 млн. человек, или 1 человек каждые 10 сек. 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20</cp:revision>
  <dcterms:created xsi:type="dcterms:W3CDTF">1601-01-01T00:00:00Z</dcterms:created>
  <dcterms:modified xsi:type="dcterms:W3CDTF">2020-07-27T13:29:33Z</dcterms:modified>
</cp:coreProperties>
</file>