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96" r:id="rId4"/>
    <p:sldId id="262" r:id="rId5"/>
    <p:sldId id="263" r:id="rId6"/>
    <p:sldId id="264" r:id="rId7"/>
    <p:sldId id="265" r:id="rId8"/>
    <p:sldId id="297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9" r:id="rId20"/>
    <p:sldId id="29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888BA-C4E2-4D84-984D-6C258D75246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C499-E86B-4142-BAF5-0CBD8548C20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40277-8495-43D3-9B3F-BE7C467911E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61C2-A798-485B-BC8D-2A581366D8D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CB53-BEF5-49EC-BD64-CF51A089AF4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EA3A-B325-4602-8F2E-406AB061F0F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2BDE6-A0BD-4A8C-9E30-31716D6DFDC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AE1F-3960-475E-A92C-94044041733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6F13C-92DE-4769-AC80-28C9CD901C3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10A3-5E16-4F3F-901F-1E2DB072FE3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AAA9-593F-4B50-9F85-41DD0458333D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E879-A354-46A7-91CA-81DDEEA0BAA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E66C-A6DA-4F4C-84CC-7E37E951A8F7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C38F-6215-4BBA-B422-D0655B2E93B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EBAE-5035-43A1-9E80-D9A6AE81BFDD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8C883-CAF6-4A51-933B-6FD6C6702B5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0515-CBC1-40F7-AAAE-314032787CEE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14CE-5D1A-40ED-861F-307C2220CA2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D98C-8F6F-4F1E-A4CB-1639A8A9D9BE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235A-B866-47DD-87EC-4741B919DC1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6E09-2566-45CA-B36D-3F5129795D96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EF09-4CBC-4DB6-83A7-2A43B815B44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4F522-2EB1-4F6F-B052-61F1C9816F9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E4573B-4484-4899-BB87-C39A42BAD31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333375" y="207963"/>
            <a:ext cx="8312150" cy="6469062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3375" y="3378200"/>
            <a:ext cx="7931150" cy="27559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Организатор Проекта —  администрация Опаринского городского поселения Кировской области.</a:t>
            </a:r>
            <a:endParaRPr lang="ru-RU" b="1" dirty="0" smtClean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Финансовая поддержка ГРАНТА Правительство Кировской </a:t>
            </a:r>
            <a:r>
              <a:rPr lang="ru-RU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области </a:t>
            </a:r>
            <a:r>
              <a:rPr lang="ru-RU" b="1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участием  министерства финансов Кировской области</a:t>
            </a:r>
            <a:endParaRPr lang="ru-RU" b="1" smtClean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713038"/>
            <a:ext cx="9144000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450850" algn="just">
              <a:tabLst>
                <a:tab pos="898525" algn="l"/>
              </a:tabLst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>
              <a:latin typeface="Arial" panose="020B0604020202020204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242888"/>
            <a:ext cx="8785225" cy="6186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just" eaLnBrk="0" hangingPunct="0">
              <a:tabLst>
                <a:tab pos="898525" algn="l"/>
              </a:tabLst>
              <a:defRPr/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пятом заседании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встреча с представителями администрации Опаринского городского поселения по возникшим вопросам, инициативные предложения направляются в администрацию для рассмотрения и подготовки в письменном виде экспертного заключения на предмет соответствия предложений полномочиям органов местного самоуправления, установленных законодательством Российской Федерации, отсутствия дублирования мероприятиям, финансовое обеспечение которых предусмотрено в местном бюджете на соответствующий финансовый год и (или) включенным в муниципальные программы, не позднее 5 рабочих дней со дня их представления и нахождения объекта, подлежащего ремонту или реконструкции в рамках инициативного предложения, в собственности муниципального образования.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eaLnBrk="0" hangingPunct="0">
              <a:tabLst>
                <a:tab pos="898525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бюджетной комиссии имеют право в случае отрицательного экспертного заключения инициативных предложений на письменные разъяснения причин отклонения  и на личную встречу с сотрудником местной администрации.</a:t>
            </a:r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50850">
              <a:tabLst>
                <a:tab pos="898525" algn="l"/>
              </a:tabLst>
              <a:defRPr/>
            </a:pPr>
            <a:endParaRPr lang="ru-RU">
              <a:solidFill>
                <a:srgbClr val="000000"/>
              </a:solidFill>
            </a:endParaRPr>
          </a:p>
          <a:p>
            <a:pPr indent="450850" algn="just">
              <a:tabLst>
                <a:tab pos="898525" algn="l"/>
              </a:tabLst>
              <a:defRPr/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шестом заседании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бюджетной комиссии презентуют  инициативные предложения, получившие положительные экспертные заключения.</a:t>
            </a:r>
            <a:endParaRPr lang="ru-RU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indent="450850" algn="just" eaLnBrk="0" hangingPunct="0">
              <a:tabLst>
                <a:tab pos="898525" algn="l"/>
              </a:tabLst>
              <a:defRPr/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седьмом заседании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голосование членов бюджетной комиссии за инициативные предложения.</a:t>
            </a:r>
            <a:endParaRPr lang="ru-RU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indent="450850" algn="just" eaLnBrk="0" hangingPunct="0">
              <a:tabLst>
                <a:tab pos="898525" algn="l"/>
              </a:tabLst>
              <a:defRPr/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предложения, прошедшие отбор, направляются в местную администрацию для последующего включения в бюджет муниципального образования и (или) соответствующие муниципальные программы.</a:t>
            </a:r>
            <a:endParaRPr 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388" y="241300"/>
            <a:ext cx="8569325" cy="6126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r>
              <a:rPr lang="ru-RU" sz="2800">
                <a:solidFill>
                  <a:schemeClr val="tx1"/>
                </a:solidFill>
                <a:cs typeface="Times New Roman" panose="02020603050405020304" pitchFamily="18" charset="0"/>
              </a:rPr>
              <a:t>Решения бюджетной комиссии принимается открытым голосованием простым большинством голосов от присутствующих членов основного состава бюджетной комиссии. Член бюджетной комиссии не голосует за выдвинутое им инициативное предложение.</a:t>
            </a:r>
            <a:endParaRPr lang="ru-RU" sz="2800">
              <a:solidFill>
                <a:schemeClr val="tx1"/>
              </a:solidFill>
            </a:endParaRPr>
          </a:p>
          <a:p>
            <a:pPr indent="450850" algn="just" eaLnBrk="0" hangingPunct="0">
              <a:defRPr/>
            </a:pPr>
            <a:r>
              <a:rPr lang="ru-RU" sz="2800">
                <a:solidFill>
                  <a:schemeClr val="tx1"/>
                </a:solidFill>
                <a:cs typeface="Times New Roman" panose="02020603050405020304" pitchFamily="18" charset="0"/>
              </a:rPr>
              <a:t>	По результатам заседания бюджетной комиссии Модератором бюджетной комиссии составляется протокол заседания бюджетной комиссии, который подписывается членами основного состава бюджетной комиссии, присутствующими на заседании.</a:t>
            </a:r>
            <a:endParaRPr lang="ru-RU" sz="2800">
              <a:solidFill>
                <a:schemeClr val="tx1"/>
              </a:solidFill>
            </a:endParaRPr>
          </a:p>
          <a:p>
            <a:pPr indent="450850" algn="just" eaLnBrk="0" hangingPunct="0">
              <a:defRPr/>
            </a:pPr>
            <a:r>
              <a:rPr lang="ru-RU" sz="280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ru-RU" sz="2800" b="1">
                <a:solidFill>
                  <a:schemeClr val="tx1"/>
                </a:solidFill>
                <a:cs typeface="Times New Roman" panose="02020603050405020304" pitchFamily="18" charset="0"/>
              </a:rPr>
              <a:t>Заседания бюджетной комиссии открыты для посещения всеми желающими</a:t>
            </a:r>
            <a:r>
              <a:rPr lang="ru-RU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Видеозаписи заседаний бюджетной комиссии, фото отчеты, протоколы, экспертные заключения, материалы, использованные в работе бюджетной комиссии, а также объявления о предстоящих заседаниях подлежат размещению в официальной группе в социальной сети «</a:t>
            </a:r>
            <a:r>
              <a:rPr lang="ru-RU" b="1" dirty="0" err="1" smtClean="0"/>
              <a:t>ВКонтакте</a:t>
            </a:r>
            <a:r>
              <a:rPr lang="ru-RU" b="1" dirty="0" smtClean="0"/>
              <a:t>» в информационно-телекоммуникационной сети «Интернет».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Реализация инициативного предложения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2238"/>
            <a:ext cx="8229600" cy="5276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 smtClean="0"/>
              <a:t>В целях реализации инициативных предложений, прошедших отбор, создается рабочая группа, состав которой утверждается муниципальным правовым актом местной администрации.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 smtClean="0"/>
              <a:t>В состав рабочей группы входят специалисты местной администрации, члены бюджетной комиссии, инициативные предложения которых прошли отбор. Члены основного и резервного составов бюджетной комиссии и Модератор входят в состав рабочей группы по личному согласию.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 smtClean="0"/>
              <a:t>Рабочая группа определяет основные сроки и способы реализации инициативных предложений, прошедших отбор, осуществляет контроль за их реализацией, а также информирует жителей муниципального образования о ходе реализации инициативных предложений.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Завершение реализации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 завершению реализации Проекта устанавливается информационный знак, содержащий название реализованного инициативного предложения, дата реализации, указание, что инициативное предложение было реализовано в рамках «Народного бюджета» при поддержке Правительства Кировской области.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1341438"/>
            <a:ext cx="8207375" cy="489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86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Основной состав бюджетной комиссии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 smtClean="0"/>
              <a:t>Члены основного состава бюджетной комиссии имеют право</a:t>
            </a:r>
            <a:r>
              <a:rPr lang="ru-RU" b="1" dirty="0" smtClean="0"/>
              <a:t>: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участвовать в обсуждении представленных инициативных предложений;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получать консультации соответствующих специалистов местной администрации, направлять в местную администрацию предложения по реализации инициативного предложения, а также осуществлять контроль за реализацией выбранного инициативного предложения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5963"/>
            <a:ext cx="8229600" cy="5410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u="sng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u="sng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 smtClean="0"/>
              <a:t>Члены бюджетной комиссии обязаны:</a:t>
            </a:r>
            <a:endParaRPr lang="ru-RU" b="1" u="sng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лично присутствовать на заседаниях бюджетной комиссии;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выполнять задания Модератора, в рамках работы бюджетной комиссии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Резервный состав бюджетной комиссии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u="sng" dirty="0" smtClean="0"/>
              <a:t>Члены резервного состава имеют право:</a:t>
            </a:r>
            <a:endParaRPr lang="ru-RU" sz="2800" b="1" u="sng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u="sng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присутствовать на всех заседаниях бюджетной комиссии;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на устное выступление до или после заседания бюджетной комиссии;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заменить члена бюджетной комиссии, выбывшего из основного состава по итогам жеребьевки. Проводится жеребьевка из числа членов резервного состава, присутствующих на заседании. Если замена происходит после заседания, указанного в пункте 4.3.4 настоящего Положения, новый член бюджетной комиссии не может представлять свое инициативное предложение. Вправе голосовать за одну из ранее выдвинутых инициатив и участвовать в ее доработ­ке.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188" y="549275"/>
            <a:ext cx="8064500" cy="14763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Уважаемые жители пгт. Опарино! Уже сегодня вы можете подать заявку на участие в проекте "Народный бюджет"!!! Нет ничего проще - скачай заявку (прикреплена к этому сообщению), распечатай, заполни и принеси в администрацию города или вышли скан! Реализуй свои планы!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2205038"/>
            <a:ext cx="8066087" cy="14747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Информацию о проекте вы можете получить:</a:t>
            </a:r>
            <a:endParaRPr lang="ru-RU">
              <a:solidFill>
                <a:srgbClr val="FFFFFF"/>
              </a:solidFill>
            </a:endParaRPr>
          </a:p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- администрация Опарин</a:t>
            </a:r>
            <a:r>
              <a:rPr lang="ru-RU">
                <a:solidFill>
                  <a:srgbClr val="FFFFFF"/>
                </a:solidFill>
                <a:latin typeface="Arial" panose="020B0604020202020204" pitchFamily="34" charset="0"/>
              </a:rPr>
              <a:t>ского городского поселения</a:t>
            </a:r>
            <a:r>
              <a:rPr lang="ru-RU">
                <a:solidFill>
                  <a:srgbClr val="FFFFFF"/>
                </a:solidFill>
              </a:rPr>
              <a:t> ,</a:t>
            </a:r>
            <a:endParaRPr lang="ru-RU">
              <a:solidFill>
                <a:srgbClr val="FFFFFF"/>
              </a:solidFill>
            </a:endParaRPr>
          </a:p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- электронная почта администрации </a:t>
            </a:r>
            <a:r>
              <a:rPr lang="ru-RU">
                <a:solidFill>
                  <a:srgbClr val="FFFFFF"/>
                </a:solidFill>
                <a:latin typeface="Arial" panose="020B0604020202020204" pitchFamily="34" charset="0"/>
              </a:rPr>
              <a:t>Опаринского городского поселения</a:t>
            </a:r>
            <a:r>
              <a:rPr lang="ru-RU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>
                <a:solidFill>
                  <a:srgbClr val="FFFFFF"/>
                </a:solidFill>
              </a:rPr>
              <a:t>– </a:t>
            </a:r>
            <a:r>
              <a:rPr lang="en-US">
                <a:solidFill>
                  <a:srgbClr val="FFFFFF"/>
                </a:solidFill>
              </a:rPr>
              <a:t>oparino_gp@mail.ru</a:t>
            </a:r>
            <a:r>
              <a:rPr lang="ru-RU">
                <a:solidFill>
                  <a:srgbClr val="FFFFFF"/>
                </a:solidFill>
              </a:rPr>
              <a:t>,</a:t>
            </a:r>
            <a:endParaRPr lang="ru-RU">
              <a:solidFill>
                <a:srgbClr val="FFFFFF"/>
              </a:solidFill>
            </a:endParaRPr>
          </a:p>
          <a:p>
            <a:pPr>
              <a:buFontTx/>
              <a:buChar char="-"/>
              <a:defRPr/>
            </a:pPr>
            <a:r>
              <a:rPr lang="ru-RU">
                <a:solidFill>
                  <a:srgbClr val="FFFFFF"/>
                </a:solidFill>
              </a:rPr>
              <a:t>группа ВКонтакте: «Опаринское городское поселение», «Народный бюджет».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05" y="3980180"/>
            <a:ext cx="8098155" cy="50615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>
                <a:solidFill>
                  <a:srgbClr val="FFFFFF"/>
                </a:solidFill>
              </a:rPr>
              <a:t>Приём заявок на участие в проекте осуществляется:</a:t>
            </a:r>
            <a:endParaRPr lang="ru-RU" sz="180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ru-RU" sz="1800">
                <a:solidFill>
                  <a:srgbClr val="FFFFFF"/>
                </a:solidFill>
              </a:rPr>
              <a:t>в администрации Опаринского городского поселения</a:t>
            </a:r>
            <a:r>
              <a:rPr lang="ru-RU" sz="1800">
                <a:solidFill>
                  <a:schemeClr val="tx1"/>
                </a:solidFill>
              </a:rPr>
              <a:t> </a:t>
            </a:r>
            <a:r>
              <a:rPr lang="ru-RU" sz="1800">
                <a:solidFill>
                  <a:srgbClr val="FFFFFF"/>
                </a:solidFill>
              </a:rPr>
              <a:t>(2 этаж, урна для приёма заявок)</a:t>
            </a:r>
            <a:endParaRPr lang="ru-RU" sz="1800">
              <a:solidFill>
                <a:srgbClr val="FFFFFF"/>
              </a:solidFill>
            </a:endParaRPr>
          </a:p>
          <a:p>
            <a:r>
              <a:rPr lang="ru-RU" sz="1800">
                <a:solidFill>
                  <a:srgbClr val="FFFFFF"/>
                </a:solidFill>
              </a:rPr>
              <a:t>- через адрес эл. почты администрации Опаринского городского поселения – </a:t>
            </a:r>
            <a:r>
              <a:rPr lang="en-US" sz="1800">
                <a:solidFill>
                  <a:srgbClr val="FFFFFF"/>
                </a:solidFill>
              </a:rPr>
              <a:t>oparino_gp@mail.ru</a:t>
            </a:r>
            <a:endParaRPr lang="ru-RU" sz="1800">
              <a:solidFill>
                <a:srgbClr val="FFFFFF"/>
              </a:solidFill>
            </a:endParaRPr>
          </a:p>
          <a:p>
            <a:r>
              <a:rPr lang="ru-RU" sz="1800">
                <a:solidFill>
                  <a:srgbClr val="FFFFFF"/>
                </a:solidFill>
              </a:rPr>
              <a:t>- через группу ВКонтакте «Опаринское городское поселение», «Народный бюджет»,</a:t>
            </a:r>
            <a:endParaRPr lang="ru-RU" sz="180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ru-RU" sz="1800">
                <a:solidFill>
                  <a:srgbClr val="FFFFFF"/>
                </a:solidFill>
              </a:rPr>
              <a:t>по факсу (883353 )2-15-52 (при условии заполнения письменной заявки позже)</a:t>
            </a:r>
            <a:endParaRPr lang="ru-RU" sz="180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ru-RU" sz="1800">
                <a:solidFill>
                  <a:srgbClr val="FFFFFF"/>
                </a:solidFill>
              </a:rPr>
              <a:t> Заявки принимаются с 05.06.2019 до 15.06.2019 г., время: до 17. 00 час.</a:t>
            </a:r>
            <a:endParaRPr lang="ru-RU" sz="180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ru-RU" sz="180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ru-RU" sz="180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ru-RU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ru-RU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ru-RU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ru-RU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ru-RU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ru-RU">
              <a:solidFill>
                <a:srgbClr val="FFFFFF"/>
              </a:solidFill>
            </a:endParaRPr>
          </a:p>
          <a:p>
            <a:endParaRPr lang="ru-RU"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2" descr="https://i2.wp.com/xn--80aaaaapfcuoab7bfhchwa9aeqx2hqgyd.xn--p1ai/wp-content/uploads/2018/05/image-8.jpg?resize=468%2C13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260350"/>
            <a:ext cx="8280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915"/>
            <a:ext cx="8229600" cy="10109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  <a:scene3d>
              <a:camera prst="orthographicFront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2019 -2020 году в рамках «Народного бюджета»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Грант каждому городскому поселению составит 1,5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млн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 рублей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7762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7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за 2018 год на территории Кировской области 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реализовано </a:t>
            </a:r>
            <a:r>
              <a:rPr lang="ru-RU" dirty="0" smtClean="0"/>
              <a:t>14 инициативных предложений</a:t>
            </a:r>
            <a:endParaRPr lang="ru-RU" dirty="0"/>
          </a:p>
        </p:txBody>
      </p:sp>
      <p:pic>
        <p:nvPicPr>
          <p:cNvPr id="14339" name="Picture 2" descr="В 2019 году в рамках «Народного бюджета» будет реализовано 23 проекта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1938" y="2466975"/>
            <a:ext cx="84248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211138" y="20638"/>
            <a:ext cx="8450262" cy="250825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68600"/>
            <a:ext cx="8467725" cy="346551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700" b="1" smtClean="0">
                <a:solidFill>
                  <a:srgbClr val="FFFFFF"/>
                </a:solidFill>
              </a:rPr>
              <a:t>Цель Проекта </a:t>
            </a:r>
            <a:r>
              <a:rPr lang="ru-RU" sz="1800" smtClean="0">
                <a:solidFill>
                  <a:srgbClr val="FFFFFF"/>
                </a:solidFill>
              </a:rPr>
              <a:t>:</a:t>
            </a:r>
            <a:endParaRPr lang="ru-RU" sz="18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FFFFFF"/>
                </a:solidFill>
              </a:rPr>
              <a:t>      Повышение гражданской активности и заинтересованности жителей Кировской области в осуществлении местного самоуправления.</a:t>
            </a:r>
            <a:endParaRPr lang="ru-RU" sz="18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700" b="1" smtClean="0">
                <a:solidFill>
                  <a:srgbClr val="FFFFFF"/>
                </a:solidFill>
              </a:rPr>
              <a:t>Задачи Проекта:</a:t>
            </a:r>
            <a:endParaRPr lang="ru-RU" sz="2700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FFFFFF"/>
                </a:solidFill>
              </a:rPr>
              <a:t>	Вовлечение жителей в решение вопросов местного значения.</a:t>
            </a:r>
            <a:endParaRPr lang="ru-RU" sz="18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FFFFFF"/>
                </a:solidFill>
              </a:rPr>
              <a:t>	Повышение эффективности бюджетных расходов за счет вовлечения жителей в процессы принятия решений на местном уровне.</a:t>
            </a:r>
            <a:endParaRPr lang="ru-RU" sz="18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FFFFFF"/>
                </a:solidFill>
              </a:rPr>
              <a:t>	Повышение открытости деятельности органов местного самоуправления.</a:t>
            </a:r>
            <a:endParaRPr lang="ru-RU" sz="18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FFFFFF"/>
                </a:solidFill>
              </a:rPr>
              <a:t>	Повышение информированности и финансовой грамотности жителей.</a:t>
            </a:r>
            <a:endParaRPr lang="ru-RU" sz="18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В положении используются следующие понятия: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50950"/>
            <a:ext cx="8229600" cy="52022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/>
              <a:t>бюджетная комиссия </a:t>
            </a:r>
            <a:r>
              <a:rPr lang="ru-RU" sz="1600" dirty="0" smtClean="0"/>
              <a:t>– жители Опаринского городского поселения, отобранные путем жеребьевки, и имеющие право вносить инициативные предложения;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/>
              <a:t>модератор бюджетной комиссии </a:t>
            </a:r>
            <a:r>
              <a:rPr lang="ru-RU" sz="1600" dirty="0" smtClean="0"/>
              <a:t>(далее – Модератор) – физическое лицо, осуществляющее организацию и проведение заседаний бюджетной комиссии, не является членом бюджетной комиссии и имеет следующие обязанности: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организация и проведение заседаний бюджетной комиссии;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информационное наполнение официальной группы в социальной сети «</a:t>
            </a:r>
            <a:r>
              <a:rPr lang="ru-RU" sz="1600" dirty="0" err="1" smtClean="0"/>
              <a:t>ВКонтакте</a:t>
            </a:r>
            <a:r>
              <a:rPr lang="ru-RU" sz="1600" dirty="0" smtClean="0"/>
              <a:t>» в информационно-телекоммуникационной сети «Интернет»;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доведение информации до членов бюджетной комиссии об изменениях, связанных с датой и временем проведения заседаний;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организация взаимодействия членов бюджетной комиссии и представителей администрации  Опаринского городского поселения.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модератор не участвует в обсуждении и инициативных предложений и не имеет права голоса на итоговом голосовании бюджетной комиссии. 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/>
              <a:t>инициативное предложение </a:t>
            </a:r>
            <a:r>
              <a:rPr lang="ru-RU" sz="1600" dirty="0" smtClean="0"/>
              <a:t>– </a:t>
            </a:r>
            <a:r>
              <a:rPr lang="ru-RU" sz="1600" dirty="0" err="1" smtClean="0"/>
              <a:t>предложение</a:t>
            </a:r>
            <a:r>
              <a:rPr lang="ru-RU" sz="1600" dirty="0" smtClean="0"/>
              <a:t> по распределению средств на решение вопросов местного значения в рамках Проекта, выдвинутое членом бюджетной комиссии.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000000"/>
                </a:solidFill>
              </a:rPr>
              <a:t>Информирование жителей о Проекте</a:t>
            </a:r>
            <a:endParaRPr lang="ru-RU" sz="22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000000"/>
                </a:solidFill>
              </a:rPr>
              <a:t>Отбор участников Проекта</a:t>
            </a:r>
            <a:endParaRPr lang="ru-RU" sz="22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00"/>
                </a:solidFill>
              </a:rPr>
              <a:t>Право на участие в Проекте имеют все жители пгт. Опарино старше 18 лет, не являющиеся депутатами представительного органа местного самоуправления, муниципальными служащими и иными работниками органа местного самоуправления Опаринского городского поселения</a:t>
            </a:r>
            <a:endParaRPr lang="ru-RU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00"/>
                </a:solidFill>
              </a:rPr>
              <a:t>Для участия в Проекте необходимо подать заявку по прилагаемой форме  № 1 Организатору Проекта в срок до 15.06.2019 одним из следующих способов:</a:t>
            </a:r>
            <a:endParaRPr lang="ru-RU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00"/>
                </a:solidFill>
              </a:rPr>
              <a:t>по адресу: 613810 Кировская область, пгт Опарино, </a:t>
            </a:r>
            <a:endParaRPr lang="ru-RU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2200" smtClean="0">
                <a:solidFill>
                  <a:srgbClr val="000000"/>
                </a:solidFill>
              </a:rPr>
              <a:t>      ул. Первомайская, д. 14 кабинет № 3</a:t>
            </a:r>
            <a:r>
              <a:rPr lang="ru-RU" sz="22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ru-RU" sz="2200" smtClean="0">
                <a:solidFill>
                  <a:srgbClr val="000000"/>
                </a:solidFill>
              </a:rPr>
              <a:t>.</a:t>
            </a:r>
            <a:endParaRPr lang="ru-RU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00"/>
                </a:solidFill>
              </a:rPr>
              <a:t>по факсу: 8(83353) 2-15-52</a:t>
            </a:r>
            <a:endParaRPr lang="ru-RU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00"/>
                </a:solidFill>
              </a:rPr>
              <a:t>по электронному адресу: </a:t>
            </a:r>
            <a:r>
              <a:rPr lang="en-US" sz="2200" smtClean="0">
                <a:solidFill>
                  <a:srgbClr val="000000"/>
                </a:solidFill>
              </a:rPr>
              <a:t>oparino</a:t>
            </a:r>
            <a:r>
              <a:rPr lang="ru-RU" sz="2200" smtClean="0">
                <a:solidFill>
                  <a:srgbClr val="000000"/>
                </a:solidFill>
              </a:rPr>
              <a:t>_</a:t>
            </a:r>
            <a:r>
              <a:rPr lang="en-US" sz="2200" smtClean="0">
                <a:solidFill>
                  <a:srgbClr val="000000"/>
                </a:solidFill>
              </a:rPr>
              <a:t>gp</a:t>
            </a:r>
            <a:r>
              <a:rPr lang="ru-RU" sz="2200" smtClean="0">
                <a:solidFill>
                  <a:srgbClr val="000000"/>
                </a:solidFill>
              </a:rPr>
              <a:t>@</a:t>
            </a:r>
            <a:r>
              <a:rPr lang="en-US" sz="2200" smtClean="0">
                <a:solidFill>
                  <a:srgbClr val="000000"/>
                </a:solidFill>
              </a:rPr>
              <a:t>mail</a:t>
            </a:r>
            <a:r>
              <a:rPr lang="ru-RU" sz="2200" smtClean="0">
                <a:solidFill>
                  <a:srgbClr val="000000"/>
                </a:solidFill>
              </a:rPr>
              <a:t>.</a:t>
            </a:r>
            <a:r>
              <a:rPr lang="en-US" sz="2200" smtClean="0">
                <a:solidFill>
                  <a:srgbClr val="000000"/>
                </a:solidFill>
              </a:rPr>
              <a:t>ru</a:t>
            </a:r>
            <a:endParaRPr lang="ru-RU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Отбор участников Проекта в бюджетную комиссию осуществляется путем проведения жеребьевки.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Администрация Опаринского городского поселения в срок до 15.06.2019</a:t>
            </a:r>
            <a:r>
              <a:rPr lang="ru-RU" i="1" dirty="0" smtClean="0"/>
              <a:t> </a:t>
            </a:r>
            <a:r>
              <a:rPr lang="ru-RU" dirty="0" smtClean="0"/>
              <a:t>уведомляет всех жителей  Опаринского городского поселения, подавших заявки на участие в Проекте, о дате, месте и времени проведения жеребьевки в бюджетную комиссию.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Проведение жеребьевки и оглашение ее результатов осуществляет Модератор бюджетной комиссии.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Ограничения по кругу лиц, имеющих право присутствовать при проведении жеребьевки, не устанавливаются.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 жеребьевке могут принять участие только жители </a:t>
            </a:r>
            <a:r>
              <a:rPr lang="ru-RU" dirty="0" err="1" smtClean="0"/>
              <a:t>пгт</a:t>
            </a:r>
            <a:r>
              <a:rPr lang="ru-RU" dirty="0" smtClean="0"/>
              <a:t>. Опарино подавшие заявку на участие в отборе в бюджетную комиссию в установленные сроки.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 ходе жеребьевки отбираются основной и резервный составы бюджетной комиссии, состоящий из 15 и 5-10 человек соответственно.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230188"/>
            <a:ext cx="8229600" cy="58435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00050" y="6350"/>
            <a:ext cx="8286750" cy="248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8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Деятельность бюджетной комиссии: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50" y="2282190"/>
            <a:ext cx="8442325" cy="433133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7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Бюджетная комиссия является коллегиальным органом. Заседание бюджетной комиссии считается правомочным, если на нем присутствуют не менее 2/3 членов ее основного состава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Первое заседание бюджетной комиссии проходит в день жеребьевки после того, как определены основной и резервный составы бюджетной комиссии.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Дату проведения второго и последующего заседаний бюджетной комиссии определяют члены основного состава бюджетной комиссии.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Заседания бюджетной комиссии проводятся не менее 7 раз.</a:t>
            </a: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4508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898525" algn="l"/>
              </a:tabLst>
              <a:defRPr/>
            </a:pPr>
            <a:r>
              <a:rPr lang="ru-RU" sz="2000" b="1" smtClean="0">
                <a:solidFill>
                  <a:srgbClr val="FFFFFF"/>
                </a:solidFill>
                <a:cs typeface="Times New Roman" panose="02020603050405020304" pitchFamily="18" charset="0"/>
              </a:rPr>
              <a:t>На первом заседании </a:t>
            </a:r>
            <a:r>
              <a:rPr lang="ru-RU" sz="2000" smtClean="0">
                <a:solidFill>
                  <a:srgbClr val="FFFFFF"/>
                </a:solidFill>
                <a:cs typeface="Times New Roman" panose="02020603050405020304" pitchFamily="18" charset="0"/>
              </a:rPr>
              <a:t>бюджетной комиссии происходит знакомство ее членов и сбор инициативных предложений. Члены основного состава бюджетной комиссии представляют по прилагаемой форме 2 инициативные предложения (не более трех).</a:t>
            </a:r>
            <a:endParaRPr lang="ru-RU" sz="2000" smtClean="0">
              <a:solidFill>
                <a:srgbClr val="FFFFFF"/>
              </a:solidFill>
            </a:endParaRPr>
          </a:p>
          <a:p>
            <a:pPr marL="0" indent="4508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898525" algn="l"/>
              </a:tabLst>
              <a:defRPr/>
            </a:pPr>
            <a:endParaRPr lang="ru-RU" sz="2000" smtClean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0" indent="4508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898525" algn="l"/>
              </a:tabLst>
              <a:defRPr/>
            </a:pPr>
            <a:r>
              <a:rPr lang="ru-RU" sz="2000" b="1" smtClean="0">
                <a:solidFill>
                  <a:srgbClr val="FFFFFF"/>
                </a:solidFill>
                <a:cs typeface="Times New Roman" panose="02020603050405020304" pitchFamily="18" charset="0"/>
              </a:rPr>
              <a:t>На втором заседании </a:t>
            </a:r>
            <a:r>
              <a:rPr lang="ru-RU" sz="2000" smtClean="0">
                <a:solidFill>
                  <a:srgbClr val="FFFFFF"/>
                </a:solidFill>
                <a:cs typeface="Times New Roman" panose="02020603050405020304" pitchFamily="18" charset="0"/>
              </a:rPr>
              <a:t>– семинар (лекция) специалистов местной администрации о бюджетной системе Российской Федерации, о вопросах местного значения поселения и о бюджете муниципального образования.</a:t>
            </a:r>
            <a:endParaRPr lang="ru-RU" sz="2000" smtClean="0">
              <a:solidFill>
                <a:srgbClr val="FFFFFF"/>
              </a:solidFill>
            </a:endParaRPr>
          </a:p>
          <a:p>
            <a:pPr marL="0" indent="4508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898525" algn="l"/>
              </a:tabLst>
              <a:defRPr/>
            </a:pPr>
            <a:endParaRPr lang="ru-RU" sz="2000" smtClean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0" indent="4508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898525" algn="l"/>
              </a:tabLst>
              <a:defRPr/>
            </a:pPr>
            <a:r>
              <a:rPr lang="ru-RU" sz="2000" b="1" smtClean="0">
                <a:solidFill>
                  <a:srgbClr val="FFFFFF"/>
                </a:solidFill>
                <a:cs typeface="Times New Roman" panose="02020603050405020304" pitchFamily="18" charset="0"/>
              </a:rPr>
              <a:t>На третьем заседании </a:t>
            </a:r>
            <a:r>
              <a:rPr lang="ru-RU" sz="2000" smtClean="0">
                <a:solidFill>
                  <a:srgbClr val="FFFFFF"/>
                </a:solidFill>
                <a:cs typeface="Times New Roman" panose="02020603050405020304" pitchFamily="18" charset="0"/>
              </a:rPr>
              <a:t>члены бюджетной комиссии обсуждают и дорабатывают инициативные предложения в группах.</a:t>
            </a:r>
            <a:endParaRPr lang="ru-RU" sz="2000" smtClean="0">
              <a:solidFill>
                <a:srgbClr val="FFFFFF"/>
              </a:solidFill>
            </a:endParaRPr>
          </a:p>
          <a:p>
            <a:pPr marL="0" indent="4508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898525" algn="l"/>
              </a:tabLst>
              <a:defRPr/>
            </a:pPr>
            <a:endParaRPr lang="ru-RU" sz="2000" smtClean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0" indent="4508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898525" algn="l"/>
              </a:tabLst>
              <a:defRPr/>
            </a:pPr>
            <a:r>
              <a:rPr lang="ru-RU" sz="2000" b="1" smtClean="0">
                <a:solidFill>
                  <a:srgbClr val="FFFFFF"/>
                </a:solidFill>
                <a:cs typeface="Times New Roman" panose="02020603050405020304" pitchFamily="18" charset="0"/>
              </a:rPr>
              <a:t>На четвертом заседании </a:t>
            </a:r>
            <a:r>
              <a:rPr lang="ru-RU" sz="2000" smtClean="0">
                <a:solidFill>
                  <a:srgbClr val="FFFFFF"/>
                </a:solidFill>
                <a:cs typeface="Times New Roman" panose="02020603050405020304" pitchFamily="18" charset="0"/>
              </a:rPr>
              <a:t>– семинар (лекция) специалистов местной администрации по муниципальным закупкам, расчете стоимости проекта. Доработка инициативных предложений по сметам.</a:t>
            </a:r>
            <a:endParaRPr lang="ru-RU" sz="2000" smtClean="0">
              <a:solidFill>
                <a:srgbClr val="FFFFFF"/>
              </a:solidFill>
            </a:endParaRPr>
          </a:p>
          <a:p>
            <a:pPr marL="0" indent="4508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898525" algn="l"/>
              </a:tabLst>
              <a:defRPr/>
            </a:pPr>
            <a:endParaRPr lang="ru-RU" sz="2000" smtClean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0" indent="4508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898525" algn="l"/>
              </a:tabLst>
              <a:defRPr/>
            </a:pPr>
            <a:r>
              <a:rPr lang="ru-RU" sz="2400" smtClean="0">
                <a:solidFill>
                  <a:srgbClr val="FFFFFF"/>
                </a:solidFill>
                <a:cs typeface="Times New Roman" panose="02020603050405020304" pitchFamily="18" charset="0"/>
              </a:rPr>
              <a:t>Стоимость инициативного(их) предложения(ий) не должна превышать размера гранта из областного бюджета и софинансирования из местного бюджета, запланированных на реализацию Проекта на территории Опаринского городского поселения- это </a:t>
            </a:r>
            <a:r>
              <a:rPr lang="ru-RU" sz="2400" b="1" smtClean="0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  <a:r>
              <a:rPr lang="ru-RU" sz="2400" b="1" smtClean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mtClean="0">
                <a:solidFill>
                  <a:srgbClr val="FFFFFF"/>
                </a:solidFill>
                <a:cs typeface="Times New Roman" panose="02020603050405020304" pitchFamily="18" charset="0"/>
              </a:rPr>
              <a:t>510</a:t>
            </a:r>
            <a:r>
              <a:rPr lang="ru-RU" sz="2400" b="1" smtClean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mtClean="0">
                <a:solidFill>
                  <a:srgbClr val="FFFFFF"/>
                </a:solidFill>
                <a:cs typeface="Times New Roman" panose="02020603050405020304" pitchFamily="18" charset="0"/>
              </a:rPr>
              <a:t>000 рублей.</a:t>
            </a:r>
            <a:endParaRPr lang="ru-RU" sz="2400" b="1" smtClean="0">
              <a:solidFill>
                <a:srgbClr val="FFFFFF"/>
              </a:solidFill>
            </a:endParaRPr>
          </a:p>
          <a:p>
            <a:pPr marL="0" indent="4508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898525" algn="l"/>
              </a:tabLst>
              <a:defRPr/>
            </a:pPr>
            <a:endParaRPr lang="ru-RU" sz="20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10189</Words>
  <Application>WPS Presentation</Application>
  <PresentationFormat>Экран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Times New Roman</vt:lpstr>
      <vt:lpstr>Microsoft YaHei</vt:lpstr>
      <vt:lpstr/>
      <vt:lpstr>Arial Unicode MS</vt:lpstr>
      <vt:lpstr>Тема Office</vt:lpstr>
      <vt:lpstr>PowerPoint 演示文稿</vt:lpstr>
      <vt:lpstr>В 2019 -2020 году в рамках «Народного бюджета» Грант каждому городскому поселению составит 1,5 млн  рублей  </vt:lpstr>
      <vt:lpstr>PowerPoint 演示文稿</vt:lpstr>
      <vt:lpstr>В положении используются следующие понятия:</vt:lpstr>
      <vt:lpstr>Этапы реализации Проекта</vt:lpstr>
      <vt:lpstr>PowerPoint 演示文稿</vt:lpstr>
      <vt:lpstr>PowerPoint 演示文稿</vt:lpstr>
      <vt:lpstr>Деятельность бюджетной комиссии:</vt:lpstr>
      <vt:lpstr>PowerPoint 演示文稿</vt:lpstr>
      <vt:lpstr>PowerPoint 演示文稿</vt:lpstr>
      <vt:lpstr>PowerPoint 演示文稿</vt:lpstr>
      <vt:lpstr>PowerPoint 演示文稿</vt:lpstr>
      <vt:lpstr>Реализация инициативного предложения</vt:lpstr>
      <vt:lpstr>Завершение реализации Проекта</vt:lpstr>
      <vt:lpstr>Основной состав бюджетной комиссии</vt:lpstr>
      <vt:lpstr>PowerPoint 演示文稿</vt:lpstr>
      <vt:lpstr>Резервный состав бюджетной комиссии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Ольга</cp:lastModifiedBy>
  <cp:revision>42</cp:revision>
  <dcterms:created xsi:type="dcterms:W3CDTF">2019-06-05T07:20:00Z</dcterms:created>
  <dcterms:modified xsi:type="dcterms:W3CDTF">2019-06-07T02:34:04Z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